
<file path=[Content_Types].xml><?xml version="1.0" encoding="utf-8"?>
<Types xmlns="http://schemas.openxmlformats.org/package/2006/content-types">
  <Default Extension="xml" ContentType="application/xml"/>
  <Default Extension="wav" ContentType="audio/wav"/>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compatMode="1" saveSubsetFonts="1">
  <p:sldMasterIdLst>
    <p:sldMasterId id="2147483648" r:id="rId1"/>
  </p:sldMasterIdLst>
  <p:notesMasterIdLst>
    <p:notesMasterId r:id="rId12"/>
  </p:notesMasterIdLst>
  <p:sldIdLst>
    <p:sldId id="256" r:id="rId2"/>
    <p:sldId id="257" r:id="rId3"/>
    <p:sldId id="258" r:id="rId4"/>
    <p:sldId id="260" r:id="rId5"/>
    <p:sldId id="261" r:id="rId6"/>
    <p:sldId id="259" r:id="rId7"/>
    <p:sldId id="264" r:id="rId8"/>
    <p:sldId id="265" r:id="rId9"/>
    <p:sldId id="262" r:id="rId10"/>
    <p:sldId id="263" r:id="rId11"/>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Calibri" charset="0"/>
        <a:ea typeface="ＭＳ Ｐゴシック" charset="0"/>
        <a:cs typeface="Arial" charset="0"/>
      </a:defRPr>
    </a:lvl1pPr>
    <a:lvl2pPr marL="457200" algn="l" rtl="0" fontAlgn="base">
      <a:spcBef>
        <a:spcPct val="0"/>
      </a:spcBef>
      <a:spcAft>
        <a:spcPct val="0"/>
      </a:spcAft>
      <a:defRPr kern="1200">
        <a:solidFill>
          <a:schemeClr val="tx1"/>
        </a:solidFill>
        <a:latin typeface="Calibri" charset="0"/>
        <a:ea typeface="ＭＳ Ｐゴシック" charset="0"/>
        <a:cs typeface="Arial" charset="0"/>
      </a:defRPr>
    </a:lvl2pPr>
    <a:lvl3pPr marL="914400" algn="l" rtl="0" fontAlgn="base">
      <a:spcBef>
        <a:spcPct val="0"/>
      </a:spcBef>
      <a:spcAft>
        <a:spcPct val="0"/>
      </a:spcAft>
      <a:defRPr kern="1200">
        <a:solidFill>
          <a:schemeClr val="tx1"/>
        </a:solidFill>
        <a:latin typeface="Calibri" charset="0"/>
        <a:ea typeface="ＭＳ Ｐゴシック" charset="0"/>
        <a:cs typeface="Arial" charset="0"/>
      </a:defRPr>
    </a:lvl3pPr>
    <a:lvl4pPr marL="1371600" algn="l" rtl="0" fontAlgn="base">
      <a:spcBef>
        <a:spcPct val="0"/>
      </a:spcBef>
      <a:spcAft>
        <a:spcPct val="0"/>
      </a:spcAft>
      <a:defRPr kern="1200">
        <a:solidFill>
          <a:schemeClr val="tx1"/>
        </a:solidFill>
        <a:latin typeface="Calibri" charset="0"/>
        <a:ea typeface="ＭＳ Ｐゴシック" charset="0"/>
        <a:cs typeface="Arial" charset="0"/>
      </a:defRPr>
    </a:lvl4pPr>
    <a:lvl5pPr marL="1828800" algn="l" rtl="0" fontAlgn="base">
      <a:spcBef>
        <a:spcPct val="0"/>
      </a:spcBef>
      <a:spcAft>
        <a:spcPct val="0"/>
      </a:spcAft>
      <a:defRPr kern="1200">
        <a:solidFill>
          <a:schemeClr val="tx1"/>
        </a:solidFill>
        <a:latin typeface="Calibri" charset="0"/>
        <a:ea typeface="ＭＳ Ｐゴシック" charset="0"/>
        <a:cs typeface="Arial" charset="0"/>
      </a:defRPr>
    </a:lvl5pPr>
    <a:lvl6pPr marL="2286000" algn="l" defTabSz="457200" rtl="0" eaLnBrk="1" latinLnBrk="0" hangingPunct="1">
      <a:defRPr kern="1200">
        <a:solidFill>
          <a:schemeClr val="tx1"/>
        </a:solidFill>
        <a:latin typeface="Calibri" charset="0"/>
        <a:ea typeface="ＭＳ Ｐゴシック" charset="0"/>
        <a:cs typeface="Arial" charset="0"/>
      </a:defRPr>
    </a:lvl6pPr>
    <a:lvl7pPr marL="2743200" algn="l" defTabSz="457200" rtl="0" eaLnBrk="1" latinLnBrk="0" hangingPunct="1">
      <a:defRPr kern="1200">
        <a:solidFill>
          <a:schemeClr val="tx1"/>
        </a:solidFill>
        <a:latin typeface="Calibri" charset="0"/>
        <a:ea typeface="ＭＳ Ｐゴシック" charset="0"/>
        <a:cs typeface="Arial" charset="0"/>
      </a:defRPr>
    </a:lvl7pPr>
    <a:lvl8pPr marL="3200400" algn="l" defTabSz="457200" rtl="0" eaLnBrk="1" latinLnBrk="0" hangingPunct="1">
      <a:defRPr kern="1200">
        <a:solidFill>
          <a:schemeClr val="tx1"/>
        </a:solidFill>
        <a:latin typeface="Calibri" charset="0"/>
        <a:ea typeface="ＭＳ Ｐゴシック" charset="0"/>
        <a:cs typeface="Arial" charset="0"/>
      </a:defRPr>
    </a:lvl8pPr>
    <a:lvl9pPr marL="3657600" algn="l" defTabSz="457200" rtl="0" eaLnBrk="1" latinLnBrk="0" hangingPunct="1">
      <a:defRPr kern="1200">
        <a:solidFill>
          <a:schemeClr val="tx1"/>
        </a:solidFill>
        <a:latin typeface="Calibri" charset="0"/>
        <a:ea typeface="ＭＳ Ｐゴシック" charset="0"/>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7872" autoAdjust="0"/>
  </p:normalViewPr>
  <p:slideViewPr>
    <p:cSldViewPr>
      <p:cViewPr>
        <p:scale>
          <a:sx n="100" d="100"/>
          <a:sy n="100" d="100"/>
        </p:scale>
        <p:origin x="-1312" y="-8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media1.wav>
</file>

<file path=ppt/media/media2.wav>
</file>

<file path=ppt/media/media3.wav>
</file>

<file path=ppt/media/media4.wav>
</file>

<file path=ppt/media/media5.wav>
</file>

<file path=ppt/media/media6.wav>
</file>

<file path=ppt/media/media7.wav>
</file>

<file path=ppt/media/media8.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773AE7D-D4F8-E440-BC3F-16DDCAD99EB5}" type="datetimeFigureOut">
              <a:rPr lang="en-US" smtClean="0"/>
              <a:t>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0475F8-90F6-7F46-A0F2-AE17FE189D85}" type="slidenum">
              <a:rPr lang="en-US" smtClean="0"/>
              <a:t>‹#›</a:t>
            </a:fld>
            <a:endParaRPr lang="en-US"/>
          </a:p>
        </p:txBody>
      </p:sp>
    </p:spTree>
    <p:extLst>
      <p:ext uri="{BB962C8B-B14F-4D97-AF65-F5344CB8AC3E}">
        <p14:creationId xmlns:p14="http://schemas.microsoft.com/office/powerpoint/2010/main" val="10292019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0475F8-90F6-7F46-A0F2-AE17FE189D85}" type="slidenum">
              <a:rPr lang="en-US" smtClean="0"/>
              <a:t>1</a:t>
            </a:fld>
            <a:endParaRPr lang="en-US"/>
          </a:p>
        </p:txBody>
      </p:sp>
    </p:spTree>
    <p:extLst>
      <p:ext uri="{BB962C8B-B14F-4D97-AF65-F5344CB8AC3E}">
        <p14:creationId xmlns:p14="http://schemas.microsoft.com/office/powerpoint/2010/main" val="2887435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fld id="{77457A89-0089-AD43-96DC-43464088342A}" type="datetimeFigureOut">
              <a:rPr lang="en-US"/>
              <a:pPr/>
              <a:t>2/9/13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7ED0645F-4FF4-2649-9253-A31245A27763}" type="slidenum">
              <a:rPr lang="en-US"/>
              <a:pPr/>
              <a:t>‹#›</a:t>
            </a:fld>
            <a:endParaRPr lang="en-US"/>
          </a:p>
        </p:txBody>
      </p:sp>
    </p:spTree>
    <p:extLst>
      <p:ext uri="{BB962C8B-B14F-4D97-AF65-F5344CB8AC3E}">
        <p14:creationId xmlns:p14="http://schemas.microsoft.com/office/powerpoint/2010/main" val="907635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B608AC8F-E250-684F-91A2-05ECE97B83CB}" type="datetimeFigureOut">
              <a:rPr lang="en-US"/>
              <a:pPr/>
              <a:t>2/9/13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A1465E93-F995-5742-B0FB-143226D4F6B3}" type="slidenum">
              <a:rPr lang="en-US"/>
              <a:pPr/>
              <a:t>‹#›</a:t>
            </a:fld>
            <a:endParaRPr lang="en-US"/>
          </a:p>
        </p:txBody>
      </p:sp>
    </p:spTree>
    <p:extLst>
      <p:ext uri="{BB962C8B-B14F-4D97-AF65-F5344CB8AC3E}">
        <p14:creationId xmlns:p14="http://schemas.microsoft.com/office/powerpoint/2010/main" val="3162192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17CCAAB6-3F3B-D144-99A8-E0C15AB4AB23}" type="datetimeFigureOut">
              <a:rPr lang="en-US"/>
              <a:pPr/>
              <a:t>2/9/13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8B6C5442-6579-1743-83B5-28C4B5C5A8B8}" type="slidenum">
              <a:rPr lang="en-US"/>
              <a:pPr/>
              <a:t>‹#›</a:t>
            </a:fld>
            <a:endParaRPr lang="en-US"/>
          </a:p>
        </p:txBody>
      </p:sp>
    </p:spTree>
    <p:extLst>
      <p:ext uri="{BB962C8B-B14F-4D97-AF65-F5344CB8AC3E}">
        <p14:creationId xmlns:p14="http://schemas.microsoft.com/office/powerpoint/2010/main" val="359295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31FFA536-5A1F-F24C-B854-0F541664DC38}" type="datetimeFigureOut">
              <a:rPr lang="en-US"/>
              <a:pPr/>
              <a:t>2/9/13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393390DB-65A1-F146-85C0-76613EEAAC33}" type="slidenum">
              <a:rPr lang="en-US"/>
              <a:pPr/>
              <a:t>‹#›</a:t>
            </a:fld>
            <a:endParaRPr lang="en-US"/>
          </a:p>
        </p:txBody>
      </p:sp>
    </p:spTree>
    <p:extLst>
      <p:ext uri="{BB962C8B-B14F-4D97-AF65-F5344CB8AC3E}">
        <p14:creationId xmlns:p14="http://schemas.microsoft.com/office/powerpoint/2010/main" val="3068557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7B9E7559-C764-EE4C-A7D3-736D80EB6839}" type="datetimeFigureOut">
              <a:rPr lang="en-US"/>
              <a:pPr/>
              <a:t>2/9/13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DF397EE6-1CEA-D841-9C92-BDA3F55DF217}" type="slidenum">
              <a:rPr lang="en-US"/>
              <a:pPr/>
              <a:t>‹#›</a:t>
            </a:fld>
            <a:endParaRPr lang="en-US"/>
          </a:p>
        </p:txBody>
      </p:sp>
    </p:spTree>
    <p:extLst>
      <p:ext uri="{BB962C8B-B14F-4D97-AF65-F5344CB8AC3E}">
        <p14:creationId xmlns:p14="http://schemas.microsoft.com/office/powerpoint/2010/main" val="18337273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fld id="{3495AC4C-02A7-5946-8A01-85BD16D157CE}" type="datetimeFigureOut">
              <a:rPr lang="en-US"/>
              <a:pPr/>
              <a:t>2/9/13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066C634D-F644-F240-9A43-CA0DAA17658B}" type="slidenum">
              <a:rPr lang="en-US"/>
              <a:pPr/>
              <a:t>‹#›</a:t>
            </a:fld>
            <a:endParaRPr lang="en-US"/>
          </a:p>
        </p:txBody>
      </p:sp>
    </p:spTree>
    <p:extLst>
      <p:ext uri="{BB962C8B-B14F-4D97-AF65-F5344CB8AC3E}">
        <p14:creationId xmlns:p14="http://schemas.microsoft.com/office/powerpoint/2010/main" val="30132192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C31A1922-E712-CF46-B000-7EAB6C92F37B}" type="datetimeFigureOut">
              <a:rPr lang="en-US"/>
              <a:pPr/>
              <a:t>2/9/13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714085EE-1CC4-474F-9443-71002C5248EF}" type="slidenum">
              <a:rPr lang="en-US"/>
              <a:pPr/>
              <a:t>‹#›</a:t>
            </a:fld>
            <a:endParaRPr lang="en-US"/>
          </a:p>
        </p:txBody>
      </p:sp>
    </p:spTree>
    <p:extLst>
      <p:ext uri="{BB962C8B-B14F-4D97-AF65-F5344CB8AC3E}">
        <p14:creationId xmlns:p14="http://schemas.microsoft.com/office/powerpoint/2010/main" val="21255910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0C9AA65A-C287-1940-B409-7F913597EBC3}" type="datetimeFigureOut">
              <a:rPr lang="en-US"/>
              <a:pPr/>
              <a:t>2/9/13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9B6D7C2F-DAE6-2B42-9614-628D5400D7A5}" type="slidenum">
              <a:rPr lang="en-US"/>
              <a:pPr/>
              <a:t>‹#›</a:t>
            </a:fld>
            <a:endParaRPr lang="en-US"/>
          </a:p>
        </p:txBody>
      </p:sp>
    </p:spTree>
    <p:extLst>
      <p:ext uri="{BB962C8B-B14F-4D97-AF65-F5344CB8AC3E}">
        <p14:creationId xmlns:p14="http://schemas.microsoft.com/office/powerpoint/2010/main" val="2729632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EA86EA9E-851C-8B49-9BCE-845C9757EFA7}" type="datetimeFigureOut">
              <a:rPr lang="en-US"/>
              <a:pPr/>
              <a:t>2/9/13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F90E408B-89F8-944D-B63E-A581517F45E3}" type="slidenum">
              <a:rPr lang="en-US"/>
              <a:pPr/>
              <a:t>‹#›</a:t>
            </a:fld>
            <a:endParaRPr lang="en-US"/>
          </a:p>
        </p:txBody>
      </p:sp>
    </p:spTree>
    <p:extLst>
      <p:ext uri="{BB962C8B-B14F-4D97-AF65-F5344CB8AC3E}">
        <p14:creationId xmlns:p14="http://schemas.microsoft.com/office/powerpoint/2010/main" val="525253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34121198-5683-C746-839C-766FBD5EF39C}" type="datetimeFigureOut">
              <a:rPr lang="en-US"/>
              <a:pPr/>
              <a:t>2/9/13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C747F2B1-5A7F-F844-A654-EC605E30B201}" type="slidenum">
              <a:rPr lang="en-US"/>
              <a:pPr/>
              <a:t>‹#›</a:t>
            </a:fld>
            <a:endParaRPr lang="en-US"/>
          </a:p>
        </p:txBody>
      </p:sp>
    </p:spTree>
    <p:extLst>
      <p:ext uri="{BB962C8B-B14F-4D97-AF65-F5344CB8AC3E}">
        <p14:creationId xmlns:p14="http://schemas.microsoft.com/office/powerpoint/2010/main" val="20911554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AD0CBD0D-2319-7246-83E9-531396B260CF}" type="datetimeFigureOut">
              <a:rPr lang="en-US"/>
              <a:pPr/>
              <a:t>2/9/13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AC6C2793-1CD9-EC48-BFF9-3CB77E346F31}" type="slidenum">
              <a:rPr lang="en-US"/>
              <a:pPr/>
              <a:t>‹#›</a:t>
            </a:fld>
            <a:endParaRPr lang="en-US"/>
          </a:p>
        </p:txBody>
      </p:sp>
    </p:spTree>
    <p:extLst>
      <p:ext uri="{BB962C8B-B14F-4D97-AF65-F5344CB8AC3E}">
        <p14:creationId xmlns:p14="http://schemas.microsoft.com/office/powerpoint/2010/main" val="410455009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fld id="{008F5C89-1AF3-9746-BB3B-77F4418A98DD}" type="datetimeFigureOut">
              <a:rPr lang="en-US"/>
              <a:pPr/>
              <a:t>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smtClean="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4F2D5C87-0EB2-204E-8078-F8D513EB8FA2}"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1"/>
          </a:solidFill>
          <a:latin typeface="+mj-lt"/>
          <a:ea typeface="ＭＳ Ｐゴシック" charset="0"/>
          <a:cs typeface="+mj-cs"/>
        </a:defRPr>
      </a:lvl1pPr>
      <a:lvl2pPr algn="ctr" rtl="0" fontAlgn="base">
        <a:spcBef>
          <a:spcPct val="0"/>
        </a:spcBef>
        <a:spcAft>
          <a:spcPct val="0"/>
        </a:spcAft>
        <a:defRPr sz="4400">
          <a:solidFill>
            <a:schemeClr val="tx1"/>
          </a:solidFill>
          <a:latin typeface="Calibri" charset="0"/>
          <a:ea typeface="ＭＳ Ｐゴシック" charset="0"/>
        </a:defRPr>
      </a:lvl2pPr>
      <a:lvl3pPr algn="ctr" rtl="0" fontAlgn="base">
        <a:spcBef>
          <a:spcPct val="0"/>
        </a:spcBef>
        <a:spcAft>
          <a:spcPct val="0"/>
        </a:spcAft>
        <a:defRPr sz="4400">
          <a:solidFill>
            <a:schemeClr val="tx1"/>
          </a:solidFill>
          <a:latin typeface="Calibri" charset="0"/>
          <a:ea typeface="ＭＳ Ｐゴシック" charset="0"/>
        </a:defRPr>
      </a:lvl3pPr>
      <a:lvl4pPr algn="ctr" rtl="0" fontAlgn="base">
        <a:spcBef>
          <a:spcPct val="0"/>
        </a:spcBef>
        <a:spcAft>
          <a:spcPct val="0"/>
        </a:spcAft>
        <a:defRPr sz="4400">
          <a:solidFill>
            <a:schemeClr val="tx1"/>
          </a:solidFill>
          <a:latin typeface="Calibri" charset="0"/>
          <a:ea typeface="ＭＳ Ｐゴシック" charset="0"/>
        </a:defRPr>
      </a:lvl4pPr>
      <a:lvl5pPr algn="ctr" rtl="0" fontAlgn="base">
        <a:spcBef>
          <a:spcPct val="0"/>
        </a:spcBef>
        <a:spcAft>
          <a:spcPct val="0"/>
        </a:spcAft>
        <a:defRPr sz="4400">
          <a:solidFill>
            <a:schemeClr val="tx1"/>
          </a:solidFill>
          <a:latin typeface="Calibri" charset="0"/>
          <a:ea typeface="ＭＳ Ｐゴシック" charset="0"/>
        </a:defRPr>
      </a:lvl5pPr>
      <a:lvl6pPr marL="457200" algn="ctr" rtl="0" fontAlgn="base">
        <a:spcBef>
          <a:spcPct val="0"/>
        </a:spcBef>
        <a:spcAft>
          <a:spcPct val="0"/>
        </a:spcAft>
        <a:defRPr sz="4400">
          <a:solidFill>
            <a:schemeClr val="tx1"/>
          </a:solidFill>
          <a:latin typeface="Calibri" charset="0"/>
          <a:ea typeface="ＭＳ Ｐゴシック" charset="0"/>
        </a:defRPr>
      </a:lvl6pPr>
      <a:lvl7pPr marL="914400" algn="ctr" rtl="0" fontAlgn="base">
        <a:spcBef>
          <a:spcPct val="0"/>
        </a:spcBef>
        <a:spcAft>
          <a:spcPct val="0"/>
        </a:spcAft>
        <a:defRPr sz="4400">
          <a:solidFill>
            <a:schemeClr val="tx1"/>
          </a:solidFill>
          <a:latin typeface="Calibri" charset="0"/>
          <a:ea typeface="ＭＳ Ｐゴシック" charset="0"/>
        </a:defRPr>
      </a:lvl7pPr>
      <a:lvl8pPr marL="1371600" algn="ctr" rtl="0" fontAlgn="base">
        <a:spcBef>
          <a:spcPct val="0"/>
        </a:spcBef>
        <a:spcAft>
          <a:spcPct val="0"/>
        </a:spcAft>
        <a:defRPr sz="4400">
          <a:solidFill>
            <a:schemeClr val="tx1"/>
          </a:solidFill>
          <a:latin typeface="Calibri" charset="0"/>
          <a:ea typeface="ＭＳ Ｐゴシック" charset="0"/>
        </a:defRPr>
      </a:lvl8pPr>
      <a:lvl9pPr marL="1828800" algn="ctr" rtl="0" fontAlgn="base">
        <a:spcBef>
          <a:spcPct val="0"/>
        </a:spcBef>
        <a:spcAft>
          <a:spcPct val="0"/>
        </a:spcAft>
        <a:defRPr sz="4400">
          <a:solidFill>
            <a:schemeClr val="tx1"/>
          </a:solidFill>
          <a:latin typeface="Calibri" charset="0"/>
          <a:ea typeface="ＭＳ Ｐゴシック"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ＭＳ Ｐゴシック" charset="0"/>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1" Type="http://schemas.microsoft.com/office/2007/relationships/media" Target="../media/media1.wav"/><Relationship Id="rId2" Type="http://schemas.openxmlformats.org/officeDocument/2006/relationships/audio" Target="../media/media1.wav"/></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8.wav"/><Relationship Id="rId2" Type="http://schemas.openxmlformats.org/officeDocument/2006/relationships/audio" Target="../media/media8.wav"/></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2.wav"/><Relationship Id="rId2" Type="http://schemas.openxmlformats.org/officeDocument/2006/relationships/audio" Target="../media/media2.wav"/></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3.wav"/><Relationship Id="rId2" Type="http://schemas.openxmlformats.org/officeDocument/2006/relationships/audio" Target="../media/media3.wav"/></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4.wav"/><Relationship Id="rId2" Type="http://schemas.openxmlformats.org/officeDocument/2006/relationships/audio" Target="../media/media4.wav"/></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5.wav"/><Relationship Id="rId2" Type="http://schemas.openxmlformats.org/officeDocument/2006/relationships/audio" Target="../media/media5.wav"/></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1.png"/><Relationship Id="rId1" Type="http://schemas.microsoft.com/office/2007/relationships/media" Target="../media/media6.wav"/><Relationship Id="rId2" Type="http://schemas.openxmlformats.org/officeDocument/2006/relationships/audio" Target="../media/media6.wav"/></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7.wav"/><Relationship Id="rId2" Type="http://schemas.openxmlformats.org/officeDocument/2006/relationships/audio" Target="../media/media7.wa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rtlCol="0">
            <a:normAutofit fontScale="90000"/>
          </a:bodyPr>
          <a:lstStyle/>
          <a:p>
            <a:pPr fontAlgn="auto">
              <a:spcAft>
                <a:spcPts val="0"/>
              </a:spcAft>
              <a:defRPr/>
            </a:pPr>
            <a:r>
              <a:rPr lang="en-US" dirty="0" smtClean="0">
                <a:ea typeface="+mj-ea"/>
              </a:rPr>
              <a:t>Team:  </a:t>
            </a:r>
            <a:r>
              <a:rPr lang="en-US" dirty="0" smtClean="0">
                <a:ea typeface="+mj-ea"/>
              </a:rPr>
              <a:t>JABA</a:t>
            </a:r>
            <a:r>
              <a:rPr lang="en-US" dirty="0" smtClean="0">
                <a:ea typeface="+mj-ea"/>
              </a:rPr>
              <a:t/>
            </a:r>
            <a:br>
              <a:rPr lang="en-US" dirty="0" smtClean="0">
                <a:ea typeface="+mj-ea"/>
              </a:rPr>
            </a:br>
            <a:r>
              <a:rPr lang="en-US" dirty="0" smtClean="0">
                <a:ea typeface="+mj-ea"/>
              </a:rPr>
              <a:t>Project: </a:t>
            </a:r>
            <a:r>
              <a:rPr lang="en-US" dirty="0" smtClean="0">
                <a:ea typeface="+mj-ea"/>
              </a:rPr>
              <a:t>Judas Case Management System</a:t>
            </a:r>
            <a:endParaRPr lang="en-US" dirty="0" smtClean="0">
              <a:ea typeface="+mj-ea"/>
            </a:endParaRPr>
          </a:p>
        </p:txBody>
      </p:sp>
      <p:sp>
        <p:nvSpPr>
          <p:cNvPr id="3" name="Subtitle 2"/>
          <p:cNvSpPr>
            <a:spLocks noGrp="1"/>
          </p:cNvSpPr>
          <p:nvPr>
            <p:ph type="subTitle" idx="1"/>
          </p:nvPr>
        </p:nvSpPr>
        <p:spPr/>
        <p:txBody>
          <a:bodyPr rtlCol="0">
            <a:normAutofit/>
          </a:bodyPr>
          <a:lstStyle/>
          <a:p>
            <a:pPr fontAlgn="auto">
              <a:spcAft>
                <a:spcPts val="0"/>
              </a:spcAft>
              <a:buFont typeface="Arial" pitchFamily="34" charset="0"/>
              <a:buNone/>
              <a:defRPr/>
            </a:pPr>
            <a:r>
              <a:rPr lang="en-US" dirty="0" smtClean="0">
                <a:ea typeface="+mn-ea"/>
              </a:rPr>
              <a:t>Presenter: </a:t>
            </a:r>
            <a:r>
              <a:rPr lang="en-US" dirty="0" smtClean="0">
                <a:ea typeface="+mn-ea"/>
              </a:rPr>
              <a:t>Angela Reaves</a:t>
            </a:r>
            <a:endParaRPr lang="en-US" dirty="0" smtClean="0">
              <a:ea typeface="+mn-ea"/>
            </a:endParaRPr>
          </a:p>
        </p:txBody>
      </p:sp>
      <p:pic>
        <p:nvPicPr>
          <p:cNvPr id="5" name="Sound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48600" y="51816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1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dirty="0">
                <a:latin typeface="Calibri" charset="0"/>
              </a:rPr>
              <a:t>Issues not resolved</a:t>
            </a:r>
          </a:p>
        </p:txBody>
      </p:sp>
      <p:sp>
        <p:nvSpPr>
          <p:cNvPr id="9219" name="Content Placeholder 2"/>
          <p:cNvSpPr>
            <a:spLocks noGrp="1"/>
          </p:cNvSpPr>
          <p:nvPr>
            <p:ph idx="1"/>
          </p:nvPr>
        </p:nvSpPr>
        <p:spPr/>
        <p:txBody>
          <a:bodyPr/>
          <a:lstStyle/>
          <a:p>
            <a:pPr algn="just"/>
            <a:r>
              <a:rPr lang="en-US" sz="2800" dirty="0" smtClean="0">
                <a:latin typeface="Calibri" charset="0"/>
              </a:rPr>
              <a:t>Need exact configuration of MySQL URL to connect to MySQL database on FSU servers.  FSU instructions to access MySQL database do not indicate how to securely connect to dbsrv2 database server through PHP.  Will need to submit a work request to FSU System Administrators.</a:t>
            </a:r>
            <a:endParaRPr lang="en-US" sz="2800" dirty="0">
              <a:latin typeface="Calibri" charset="0"/>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8600" y="57912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1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3"/>
          <p:cNvSpPr>
            <a:spLocks noGrp="1"/>
          </p:cNvSpPr>
          <p:nvPr>
            <p:ph type="title"/>
          </p:nvPr>
        </p:nvSpPr>
        <p:spPr>
          <a:xfrm>
            <a:off x="457200" y="228600"/>
            <a:ext cx="8229600" cy="1143000"/>
          </a:xfrm>
        </p:spPr>
        <p:txBody>
          <a:bodyPr/>
          <a:lstStyle/>
          <a:p>
            <a:r>
              <a:rPr lang="en-US" dirty="0">
                <a:latin typeface="Calibri" charset="0"/>
              </a:rPr>
              <a:t>Team Members</a:t>
            </a:r>
          </a:p>
        </p:txBody>
      </p:sp>
      <p:sp>
        <p:nvSpPr>
          <p:cNvPr id="3075" name="Content Placeholder 4"/>
          <p:cNvSpPr>
            <a:spLocks noGrp="1"/>
          </p:cNvSpPr>
          <p:nvPr>
            <p:ph idx="1"/>
          </p:nvPr>
        </p:nvSpPr>
        <p:spPr>
          <a:xfrm>
            <a:off x="914400" y="1752600"/>
            <a:ext cx="7772400" cy="4525963"/>
          </a:xfrm>
        </p:spPr>
        <p:txBody>
          <a:bodyPr/>
          <a:lstStyle/>
          <a:p>
            <a:r>
              <a:rPr lang="en-US" dirty="0"/>
              <a:t>Jennifer Starling – Project </a:t>
            </a:r>
            <a:r>
              <a:rPr lang="en-US" dirty="0" smtClean="0"/>
              <a:t>Manager</a:t>
            </a:r>
          </a:p>
          <a:p>
            <a:endParaRPr lang="en-US" sz="1400" dirty="0"/>
          </a:p>
          <a:p>
            <a:r>
              <a:rPr lang="en-US" dirty="0"/>
              <a:t>Angela Reaves – System </a:t>
            </a:r>
            <a:r>
              <a:rPr lang="en-US" dirty="0" smtClean="0"/>
              <a:t>Architect</a:t>
            </a:r>
          </a:p>
          <a:p>
            <a:endParaRPr lang="en-US" sz="1400" dirty="0"/>
          </a:p>
          <a:p>
            <a:r>
              <a:rPr lang="en-US" dirty="0"/>
              <a:t>Bonnie Ellis  – Database </a:t>
            </a:r>
            <a:r>
              <a:rPr lang="en-US" dirty="0" smtClean="0"/>
              <a:t>Designer</a:t>
            </a:r>
          </a:p>
          <a:p>
            <a:endParaRPr lang="en-US" sz="1400" dirty="0"/>
          </a:p>
          <a:p>
            <a:r>
              <a:rPr lang="en-US" dirty="0"/>
              <a:t>Amir Yousef –  </a:t>
            </a:r>
            <a:r>
              <a:rPr lang="en-US" dirty="0" smtClean="0"/>
              <a:t>Quality Assurance Manager</a:t>
            </a:r>
            <a:endParaRPr lang="en-US" dirty="0"/>
          </a:p>
          <a:p>
            <a:endParaRPr lang="en-US" dirty="0">
              <a:latin typeface="Calibri" charset="0"/>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48600" y="53340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5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p:cNvSpPr>
            <a:spLocks noGrp="1"/>
          </p:cNvSpPr>
          <p:nvPr>
            <p:ph type="title"/>
          </p:nvPr>
        </p:nvSpPr>
        <p:spPr/>
        <p:txBody>
          <a:bodyPr/>
          <a:lstStyle/>
          <a:p>
            <a:r>
              <a:rPr lang="en-US" dirty="0">
                <a:latin typeface="Calibri" charset="0"/>
              </a:rPr>
              <a:t>Project Description</a:t>
            </a:r>
          </a:p>
        </p:txBody>
      </p:sp>
      <p:sp>
        <p:nvSpPr>
          <p:cNvPr id="4099" name="Content Placeholder 2"/>
          <p:cNvSpPr>
            <a:spLocks noGrp="1"/>
          </p:cNvSpPr>
          <p:nvPr>
            <p:ph idx="1"/>
          </p:nvPr>
        </p:nvSpPr>
        <p:spPr/>
        <p:txBody>
          <a:bodyPr/>
          <a:lstStyle/>
          <a:p>
            <a:pPr algn="just"/>
            <a:r>
              <a:rPr lang="en-US" sz="2800" dirty="0" smtClean="0"/>
              <a:t>Judas </a:t>
            </a:r>
            <a:r>
              <a:rPr lang="en-US" sz="2800" dirty="0"/>
              <a:t>is a </a:t>
            </a:r>
            <a:r>
              <a:rPr lang="en-US" sz="2800" dirty="0" smtClean="0"/>
              <a:t>Civil Court Case Management System accessed through a secure PHP/MySQL web  application.  </a:t>
            </a:r>
          </a:p>
          <a:p>
            <a:pPr marL="0" indent="0" algn="just">
              <a:buNone/>
            </a:pPr>
            <a:endParaRPr lang="en-US" sz="1400" dirty="0"/>
          </a:p>
          <a:p>
            <a:pPr algn="just"/>
            <a:r>
              <a:rPr lang="en-US" sz="2800" dirty="0" smtClean="0"/>
              <a:t>Judas allows for civil court cases to be efficiently processed by maintaining a court schedule and tracking legal documents through a docketing process. </a:t>
            </a:r>
          </a:p>
          <a:p>
            <a:pPr marL="0" indent="0" algn="just">
              <a:buNone/>
            </a:pPr>
            <a:endParaRPr lang="en-US" sz="1400" dirty="0" smtClean="0"/>
          </a:p>
          <a:p>
            <a:pPr algn="just"/>
            <a:r>
              <a:rPr lang="en-US" sz="2800" dirty="0" smtClean="0"/>
              <a:t>Judas has role-specific functionality for judges, attorneys and clerks of the court. </a:t>
            </a:r>
            <a:endParaRPr lang="en-US" sz="2800" dirty="0"/>
          </a:p>
          <a:p>
            <a:pPr marL="0" indent="0">
              <a:buFont typeface="Arial" charset="0"/>
              <a:buNone/>
            </a:pPr>
            <a:endParaRPr lang="en-US" dirty="0">
              <a:latin typeface="Calibri" charset="0"/>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72400" y="57912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4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p:cNvSpPr>
            <a:spLocks noGrp="1"/>
          </p:cNvSpPr>
          <p:nvPr>
            <p:ph type="title"/>
          </p:nvPr>
        </p:nvSpPr>
        <p:spPr/>
        <p:txBody>
          <a:bodyPr/>
          <a:lstStyle/>
          <a:p>
            <a:r>
              <a:rPr lang="en-US" dirty="0">
                <a:latin typeface="Calibri" charset="0"/>
              </a:rPr>
              <a:t>This Week</a:t>
            </a:r>
            <a:r>
              <a:rPr lang="ja-JP" altLang="en-US" dirty="0">
                <a:latin typeface="Calibri" charset="0"/>
              </a:rPr>
              <a:t>’</a:t>
            </a:r>
            <a:r>
              <a:rPr lang="en-US" dirty="0">
                <a:latin typeface="Calibri" charset="0"/>
              </a:rPr>
              <a:t>s Accomplishments</a:t>
            </a:r>
          </a:p>
        </p:txBody>
      </p:sp>
      <p:sp>
        <p:nvSpPr>
          <p:cNvPr id="5123" name="Content Placeholder 2"/>
          <p:cNvSpPr>
            <a:spLocks noGrp="1"/>
          </p:cNvSpPr>
          <p:nvPr>
            <p:ph idx="1"/>
          </p:nvPr>
        </p:nvSpPr>
        <p:spPr/>
        <p:txBody>
          <a:bodyPr/>
          <a:lstStyle/>
          <a:p>
            <a:pPr algn="just"/>
            <a:r>
              <a:rPr lang="en-US" sz="2800" dirty="0"/>
              <a:t>We discovered that we couldn't launch the  site </a:t>
            </a:r>
            <a:r>
              <a:rPr lang="en-US" sz="2800" dirty="0" smtClean="0"/>
              <a:t>with </a:t>
            </a:r>
            <a:r>
              <a:rPr lang="en-US" sz="2800" dirty="0"/>
              <a:t>a Java/Tomcat/</a:t>
            </a:r>
            <a:r>
              <a:rPr lang="en-US" sz="2800" dirty="0" smtClean="0"/>
              <a:t>JSP environment </a:t>
            </a:r>
            <a:r>
              <a:rPr lang="en-US" sz="2800" dirty="0"/>
              <a:t>with FSU </a:t>
            </a:r>
            <a:r>
              <a:rPr lang="en-US" sz="2800" dirty="0" smtClean="0"/>
              <a:t>servers and opted to change to a PHP/Apache environment.</a:t>
            </a:r>
          </a:p>
          <a:p>
            <a:pPr marL="0" indent="0" algn="just">
              <a:buNone/>
            </a:pPr>
            <a:endParaRPr lang="en-US" sz="2800" dirty="0"/>
          </a:p>
          <a:p>
            <a:pPr algn="just"/>
            <a:r>
              <a:rPr lang="en-US" sz="2800" dirty="0"/>
              <a:t>Set up new IDE </a:t>
            </a:r>
            <a:r>
              <a:rPr lang="en-US" sz="2800" dirty="0" smtClean="0"/>
              <a:t>Netbeans, AMP (Apache MySQL, PHP) environment.</a:t>
            </a:r>
          </a:p>
          <a:p>
            <a:pPr marL="0" indent="0" algn="just">
              <a:buNone/>
            </a:pPr>
            <a:endParaRPr lang="en-US" sz="2800" dirty="0"/>
          </a:p>
          <a:p>
            <a:pPr algn="just"/>
            <a:r>
              <a:rPr lang="en-US" sz="2800" dirty="0" smtClean="0"/>
              <a:t>Started implementation of </a:t>
            </a:r>
            <a:r>
              <a:rPr lang="en-US" sz="2800" dirty="0"/>
              <a:t>the Login screens and </a:t>
            </a:r>
            <a:r>
              <a:rPr lang="en-US" sz="2800" dirty="0" smtClean="0"/>
              <a:t>administrative classes  </a:t>
            </a:r>
            <a:r>
              <a:rPr lang="en-US" sz="2800" dirty="0"/>
              <a:t>in </a:t>
            </a:r>
            <a:r>
              <a:rPr lang="en-US" sz="2800" dirty="0" smtClean="0"/>
              <a:t>PHP.</a:t>
            </a:r>
            <a:endParaRPr lang="en-US" sz="2800"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72400" y="58674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1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p:txBody>
          <a:bodyPr/>
          <a:lstStyle/>
          <a:p>
            <a:r>
              <a:rPr lang="en-US" dirty="0">
                <a:latin typeface="Calibri" charset="0"/>
              </a:rPr>
              <a:t>Next Week</a:t>
            </a:r>
            <a:r>
              <a:rPr lang="ja-JP" altLang="en-US" dirty="0">
                <a:latin typeface="Calibri" charset="0"/>
              </a:rPr>
              <a:t>’</a:t>
            </a:r>
            <a:r>
              <a:rPr lang="en-US" dirty="0">
                <a:latin typeface="Calibri" charset="0"/>
              </a:rPr>
              <a:t>s work</a:t>
            </a:r>
          </a:p>
        </p:txBody>
      </p:sp>
      <p:sp>
        <p:nvSpPr>
          <p:cNvPr id="6147" name="Content Placeholder 2"/>
          <p:cNvSpPr>
            <a:spLocks noGrp="1"/>
          </p:cNvSpPr>
          <p:nvPr>
            <p:ph idx="1"/>
          </p:nvPr>
        </p:nvSpPr>
        <p:spPr>
          <a:xfrm>
            <a:off x="685800" y="1600200"/>
            <a:ext cx="8229600" cy="4525963"/>
          </a:xfrm>
        </p:spPr>
        <p:txBody>
          <a:bodyPr/>
          <a:lstStyle/>
          <a:p>
            <a:r>
              <a:rPr lang="en-US" sz="2800" dirty="0"/>
              <a:t>We plan to complete the PHP login </a:t>
            </a:r>
            <a:r>
              <a:rPr lang="en-US" sz="2800" dirty="0" smtClean="0"/>
              <a:t>classes.</a:t>
            </a:r>
          </a:p>
          <a:p>
            <a:endParaRPr lang="en-US" sz="1400" dirty="0"/>
          </a:p>
          <a:p>
            <a:r>
              <a:rPr lang="en-US" sz="2800" dirty="0"/>
              <a:t>Revise the HTML login </a:t>
            </a:r>
            <a:r>
              <a:rPr lang="en-US" sz="2800" dirty="0" smtClean="0"/>
              <a:t>screens.</a:t>
            </a:r>
          </a:p>
          <a:p>
            <a:endParaRPr lang="en-US" sz="1400" dirty="0"/>
          </a:p>
          <a:p>
            <a:r>
              <a:rPr lang="en-US" sz="2800" dirty="0"/>
              <a:t>Begin design of HTML layout for user </a:t>
            </a:r>
            <a:r>
              <a:rPr lang="en-US" sz="2800" dirty="0" smtClean="0"/>
              <a:t>screens.</a:t>
            </a:r>
          </a:p>
          <a:p>
            <a:endParaRPr lang="en-US" sz="1400" dirty="0"/>
          </a:p>
          <a:p>
            <a:r>
              <a:rPr lang="en-US" sz="2800" dirty="0"/>
              <a:t>Begin Functional classes to implement the  specific user </a:t>
            </a:r>
            <a:r>
              <a:rPr lang="en-US" sz="2800" dirty="0" smtClean="0"/>
              <a:t>screens. </a:t>
            </a:r>
          </a:p>
          <a:p>
            <a:endParaRPr lang="en-US" sz="1400" dirty="0"/>
          </a:p>
          <a:p>
            <a:r>
              <a:rPr lang="en-US" sz="2800" dirty="0"/>
              <a:t>Begin Clerk home page </a:t>
            </a:r>
            <a:r>
              <a:rPr lang="en-US" sz="2800" dirty="0" smtClean="0"/>
              <a:t>implementation.</a:t>
            </a:r>
          </a:p>
          <a:p>
            <a:endParaRPr lang="en-US" sz="1400" dirty="0"/>
          </a:p>
          <a:p>
            <a:r>
              <a:rPr lang="en-US" sz="2800" dirty="0"/>
              <a:t>Finish preliminary database </a:t>
            </a:r>
            <a:r>
              <a:rPr lang="en-US" sz="2800" dirty="0" smtClean="0"/>
              <a:t>design.</a:t>
            </a:r>
            <a:endParaRPr lang="en-US" sz="2800"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924800" y="58674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25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a:xfrm>
            <a:off x="457200" y="-76200"/>
            <a:ext cx="8229600" cy="1143000"/>
          </a:xfrm>
        </p:spPr>
        <p:txBody>
          <a:bodyPr/>
          <a:lstStyle/>
          <a:p>
            <a:r>
              <a:rPr lang="en-US" dirty="0">
                <a:latin typeface="Calibri" charset="0"/>
              </a:rPr>
              <a:t>Project Schedule</a:t>
            </a:r>
          </a:p>
        </p:txBody>
      </p:sp>
      <p:pic>
        <p:nvPicPr>
          <p:cNvPr id="6" name="Picture 5"/>
          <p:cNvPicPr>
            <a:picLocks noChangeAspect="1"/>
          </p:cNvPicPr>
          <p:nvPr/>
        </p:nvPicPr>
        <p:blipFill>
          <a:blip r:embed="rId4"/>
          <a:stretch>
            <a:fillRect/>
          </a:stretch>
        </p:blipFill>
        <p:spPr>
          <a:xfrm>
            <a:off x="457200" y="838200"/>
            <a:ext cx="8356600" cy="5626100"/>
          </a:xfrm>
          <a:prstGeom prst="rect">
            <a:avLst/>
          </a:prstGeom>
        </p:spPr>
      </p:pic>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772400" y="57150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93"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lstStyle/>
          <a:p>
            <a:r>
              <a:rPr lang="en-US" dirty="0">
                <a:latin typeface="Calibri" charset="0"/>
              </a:rPr>
              <a:t>Project Schedule</a:t>
            </a:r>
          </a:p>
        </p:txBody>
      </p:sp>
      <p:pic>
        <p:nvPicPr>
          <p:cNvPr id="5" name="Picture 4"/>
          <p:cNvPicPr>
            <a:picLocks noChangeAspect="1"/>
          </p:cNvPicPr>
          <p:nvPr/>
        </p:nvPicPr>
        <p:blipFill>
          <a:blip r:embed="rId2"/>
          <a:stretch>
            <a:fillRect/>
          </a:stretch>
        </p:blipFill>
        <p:spPr>
          <a:xfrm>
            <a:off x="76200" y="1447800"/>
            <a:ext cx="9055100" cy="4356100"/>
          </a:xfrm>
          <a:prstGeom prst="rect">
            <a:avLst/>
          </a:prstGeom>
        </p:spPr>
      </p:pic>
    </p:spTree>
    <p:extLst>
      <p:ext uri="{BB962C8B-B14F-4D97-AF65-F5344CB8AC3E}">
        <p14:creationId xmlns:p14="http://schemas.microsoft.com/office/powerpoint/2010/main" val="274546470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274638"/>
            <a:ext cx="8229600" cy="1143000"/>
          </a:xfrm>
        </p:spPr>
        <p:txBody>
          <a:bodyPr/>
          <a:lstStyle/>
          <a:p>
            <a:r>
              <a:rPr lang="en-US" dirty="0">
                <a:latin typeface="Calibri" charset="0"/>
              </a:rPr>
              <a:t>Project Schedule</a:t>
            </a:r>
          </a:p>
        </p:txBody>
      </p:sp>
      <p:pic>
        <p:nvPicPr>
          <p:cNvPr id="5" name="Picture 4"/>
          <p:cNvPicPr>
            <a:picLocks noChangeAspect="1"/>
          </p:cNvPicPr>
          <p:nvPr/>
        </p:nvPicPr>
        <p:blipFill>
          <a:blip r:embed="rId2"/>
          <a:stretch>
            <a:fillRect/>
          </a:stretch>
        </p:blipFill>
        <p:spPr>
          <a:xfrm>
            <a:off x="381000" y="1854200"/>
            <a:ext cx="8382000" cy="3136900"/>
          </a:xfrm>
          <a:prstGeom prst="rect">
            <a:avLst/>
          </a:prstGeom>
        </p:spPr>
      </p:pic>
    </p:spTree>
    <p:extLst>
      <p:ext uri="{BB962C8B-B14F-4D97-AF65-F5344CB8AC3E}">
        <p14:creationId xmlns:p14="http://schemas.microsoft.com/office/powerpoint/2010/main" val="424961175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dirty="0">
                <a:latin typeface="Calibri" charset="0"/>
              </a:rPr>
              <a:t>Expended costs to date</a:t>
            </a:r>
          </a:p>
        </p:txBody>
      </p:sp>
      <p:sp>
        <p:nvSpPr>
          <p:cNvPr id="8195" name="Content Placeholder 2"/>
          <p:cNvSpPr>
            <a:spLocks noGrp="1"/>
          </p:cNvSpPr>
          <p:nvPr>
            <p:ph idx="1"/>
          </p:nvPr>
        </p:nvSpPr>
        <p:spPr>
          <a:xfrm>
            <a:off x="609600" y="1905000"/>
            <a:ext cx="8229600" cy="4525963"/>
          </a:xfrm>
        </p:spPr>
        <p:txBody>
          <a:bodyPr/>
          <a:lstStyle/>
          <a:p>
            <a:pPr algn="just"/>
            <a:r>
              <a:rPr lang="en-US" sz="2800" dirty="0"/>
              <a:t>See </a:t>
            </a:r>
            <a:r>
              <a:rPr lang="en-US" sz="2800" dirty="0" smtClean="0"/>
              <a:t>the Gantt Chart in previous slides for a breakdown of estimated </a:t>
            </a:r>
            <a:r>
              <a:rPr lang="en-US" sz="2800" dirty="0"/>
              <a:t>hours and cost per </a:t>
            </a:r>
            <a:r>
              <a:rPr lang="en-US" sz="2800" dirty="0" smtClean="0"/>
              <a:t>team member.</a:t>
            </a:r>
          </a:p>
          <a:p>
            <a:endParaRPr lang="en-US" sz="1400" dirty="0"/>
          </a:p>
          <a:p>
            <a:r>
              <a:rPr lang="en-US" sz="2800" dirty="0"/>
              <a:t>Total cost to date = </a:t>
            </a:r>
            <a:r>
              <a:rPr lang="en-US" sz="2800" dirty="0" smtClean="0"/>
              <a:t>$4,762.50</a:t>
            </a:r>
            <a:endParaRPr lang="en-US" sz="2800" dirty="0"/>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543800" y="5715000"/>
            <a:ext cx="812800" cy="812800"/>
          </a:xfrm>
          <a:prstGeom prst="rect">
            <a:avLst/>
          </a:prstGeom>
        </p:spPr>
      </p:pic>
    </p:spTree>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5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1586</TotalTime>
  <Words>285</Words>
  <Application>Microsoft Macintosh PowerPoint</Application>
  <PresentationFormat>On-screen Show (4:3)</PresentationFormat>
  <Paragraphs>44</Paragraphs>
  <Slides>10</Slides>
  <Notes>1</Notes>
  <HiddenSlides>0</HiddenSlides>
  <MMClips>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Calibri</vt:lpstr>
      <vt:lpstr>Arial</vt:lpstr>
      <vt:lpstr>Office Theme</vt:lpstr>
      <vt:lpstr>Team:  JABA Project: Judas Case Management System</vt:lpstr>
      <vt:lpstr>Team Members</vt:lpstr>
      <vt:lpstr>Project Description</vt:lpstr>
      <vt:lpstr>This Week’s Accomplishments</vt:lpstr>
      <vt:lpstr>Next Week’s work</vt:lpstr>
      <vt:lpstr>Project Schedule</vt:lpstr>
      <vt:lpstr>Project Schedule</vt:lpstr>
      <vt:lpstr>Project Schedule</vt:lpstr>
      <vt:lpstr>Expended costs to date</vt:lpstr>
      <vt:lpstr>Issues not resolved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Gryffindor Project: DIS (Dragon Inventory System)</dc:title>
  <dc:creator>dgaitros</dc:creator>
  <cp:lastModifiedBy>Angela Reaves</cp:lastModifiedBy>
  <cp:revision>16</cp:revision>
  <cp:lastPrinted>2013-02-10T21:06:10Z</cp:lastPrinted>
  <dcterms:created xsi:type="dcterms:W3CDTF">2011-01-12T00:51:30Z</dcterms:created>
  <dcterms:modified xsi:type="dcterms:W3CDTF">2013-02-10T23:54:47Z</dcterms:modified>
</cp:coreProperties>
</file>

<file path=docProps/thumbnail.jpeg>
</file>